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8" r:id="rId13"/>
    <p:sldId id="269" r:id="rId14"/>
    <p:sldId id="270" r:id="rId15"/>
    <p:sldId id="267" r:id="rId16"/>
    <p:sldId id="271" r:id="rId17"/>
    <p:sldId id="27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52B7482-11E9-4D95-A85B-04C2D6B20125}" type="datetimeFigureOut">
              <a:rPr lang="pl-PL" smtClean="0"/>
              <a:pPr/>
              <a:t>28.05.2020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D8339E3-60E3-4395-AA77-BB1E33531AD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kologia.pl/wiedza/slowniki/leksykon-ekologii-i-ochrony-srodowiska/efekt-cieplarniany" TargetMode="External"/><Relationship Id="rId2" Type="http://schemas.openxmlformats.org/officeDocument/2006/relationships/hyperlink" Target="https://naukaoklimacie.pl/aktualnosci/efekt-cieplarniany-jak-to-dziala-7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47864" y="1484784"/>
            <a:ext cx="5105400" cy="2868168"/>
          </a:xfrm>
        </p:spPr>
        <p:txBody>
          <a:bodyPr/>
          <a:lstStyle/>
          <a:p>
            <a:pPr algn="ctr"/>
            <a:r>
              <a:rPr lang="pl-PL" dirty="0" smtClean="0"/>
              <a:t>EFEKT CIEPLARNIANY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PREZENTACJA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ZAPOBIEGANIE GLOBALNEMU OCIEPLENIU [efekt cieplarniany]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Aby efekt cieplarniany nie postępował, należy przedsiębrać środki, które zapobiegną nadmiernej emisji gazów cieplarnianych, głównie dwutlenku węgla, do atmosfery. Poprawa stanu klimatu może nastąpić poprzez:</a:t>
            </a:r>
            <a:br>
              <a:rPr lang="pl-PL" dirty="0" smtClean="0"/>
            </a:br>
            <a:r>
              <a:rPr lang="pl-PL" dirty="0" smtClean="0"/>
              <a:t>wykorzystanie alternatywnych źródeł energii (ograniczenie wykorzystania w energetyce węgla i ropy naftowej),</a:t>
            </a:r>
          </a:p>
          <a:p>
            <a:r>
              <a:rPr lang="pl-PL" dirty="0" smtClean="0"/>
              <a:t>zapobieganie emisji freonów,</a:t>
            </a:r>
          </a:p>
          <a:p>
            <a:r>
              <a:rPr lang="pl-PL" dirty="0" smtClean="0"/>
              <a:t>poprawę izolacji cieplnej budynków,</a:t>
            </a:r>
          </a:p>
          <a:p>
            <a:r>
              <a:rPr lang="pl-PL" dirty="0" smtClean="0"/>
              <a:t>powszechność centralnego ogrzewania,</a:t>
            </a:r>
          </a:p>
          <a:p>
            <a:r>
              <a:rPr lang="pl-PL" dirty="0" smtClean="0"/>
              <a:t>stosowanie oszczędnych technologii przemysłowych,</a:t>
            </a:r>
          </a:p>
          <a:p>
            <a:r>
              <a:rPr lang="pl-PL" dirty="0" smtClean="0"/>
              <a:t>segregowanie śmieci,</a:t>
            </a:r>
          </a:p>
          <a:p>
            <a:r>
              <a:rPr lang="pl-PL" dirty="0" smtClean="0"/>
              <a:t>recykling,</a:t>
            </a:r>
          </a:p>
          <a:p>
            <a:r>
              <a:rPr lang="pl-PL" dirty="0" smtClean="0"/>
              <a:t>ograniczenie przestrzeni zajmowanych przez wysypiska śmieci,</a:t>
            </a:r>
          </a:p>
          <a:p>
            <a:r>
              <a:rPr lang="pl-PL" dirty="0" smtClean="0"/>
              <a:t>racjonalne zarządzanie lasami i nasadzanie nowych lasów,</a:t>
            </a:r>
          </a:p>
          <a:p>
            <a:r>
              <a:rPr lang="pl-PL" dirty="0" smtClean="0"/>
              <a:t>optymalizacja pracy ciepłowni i elektrowni.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95536" y="188640"/>
            <a:ext cx="7416824" cy="3528392"/>
          </a:xfrm>
        </p:spPr>
        <p:txBody>
          <a:bodyPr>
            <a:noAutofit/>
          </a:bodyPr>
          <a:lstStyle/>
          <a:p>
            <a:r>
              <a:rPr lang="pl-PL" sz="1800" dirty="0" smtClean="0"/>
              <a:t>Temat zarówno efektu cieplarnianego, jak i globalnego ocieplenia nie jest pozbawiony kontrowersji i sprzecznych stanowisk naukowych. Niektórzy negują istnienie efektu cieplarnianego, twierdząc, że takie zjawisko nigdy nie zachodziło. Inni natomiast twierdzą, że rola dwutlenku węgla w procesie globalnego ocieplenia została przeceniona, gdyż krążący w obiegu materii węgiel równoważy ilość CO2 w atmosferze. Nie można więc przyjąć z całą pewnością, że mechanizmy powstawania globalnego ocieplenia zostały przez nas dokładnie przeanalizowane, a jego skutki celnie rozpoznane.</a:t>
            </a:r>
            <a:endParaRPr lang="pl-PL" sz="1800" dirty="0"/>
          </a:p>
        </p:txBody>
      </p:sp>
      <p:pic>
        <p:nvPicPr>
          <p:cNvPr id="8" name="Symbol zastępczy zawartości 7" descr="max_alaska_566722_64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907704" y="3212976"/>
            <a:ext cx="4824536" cy="322640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PODSTAWOWY SPOSÓB WYMIANY ENERGII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2100" dirty="0" smtClean="0"/>
              <a:t>Promieniowanie elektromagnetyczne to podstawowy sposób wymiany energii: fotony przenikają zarówno przez pustkę kosmosu, jak i przez materię, chyba że materia ta, ze względu na swoja budowę, oddziałuje z nimi i je pochłania. Fotony przynoszą do nas energię Słońca. Ziemia także wysyła w kosmos fotony i w ten sposób się chłodzi.</a:t>
            </a:r>
          </a:p>
          <a:p>
            <a:r>
              <a:rPr lang="pl-PL" sz="2100" dirty="0" smtClean="0"/>
              <a:t>Prawo Plancka, a także zgodne z nim (i znane wcześniej) prawa Stefana-Boltzmanna i Wiena mówią, że całkowita energia promieniowania termicznego rośnie z czwartą potęgą temperatury ciała emitującego to promieniowanie:</a:t>
            </a:r>
          </a:p>
          <a:p>
            <a:r>
              <a:rPr lang="pl-PL" sz="2100" dirty="0" smtClean="0"/>
              <a:t>Reakcje termojądrowe (zamiana wodoru w hel) rozgrzewają nasze Słońce tak, że zewnętrzne warstwy gwiazdy osiągają temperaturę około 5800K. Emitują one promieniowanie termiczne głównie w świetle widzialnym, które odbierają nasze oczy. Z kolei promieniowanie termiczne niemal wszystkich ciał wokół nas, i całej naszej planety, z powodu niższej temperatury naszego otoczenia (~300K) charakteryzuje się znacznie większą długością fal - jest to promieniowanie w dalekiej podczerwieni, co możemy stwierdzić na przykład kierując na człowieka czy budynek rejestrującą podczerwień kamerę. Mówiąc o promieniowaniu słonecznym w języku fizyki atmosfery często skrótowo używamy sformułowania „promieniowanie krótkofalowe”, a o ziemskim „długofalowe</a:t>
            </a:r>
            <a:r>
              <a:rPr lang="pl-PL" dirty="0" smtClean="0"/>
              <a:t>”.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Temperatura efektywna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dirty="0" smtClean="0"/>
              <a:t>Energia promieniowania słonecznego przechodzącego przez jednostkową powierzchnię prostopadłą do promieniowania, znajdującą się w takiej odległości od Słońca, jak Ziemia, nazywa się</a:t>
            </a:r>
            <a:r>
              <a:rPr lang="pl-PL" sz="1800" b="1" dirty="0" smtClean="0"/>
              <a:t> stałą słoneczną </a:t>
            </a:r>
            <a:r>
              <a:rPr lang="pl-PL" sz="1800" dirty="0" smtClean="0"/>
              <a:t>(jej wartość to około 1362 W/m</a:t>
            </a:r>
            <a:r>
              <a:rPr lang="pl-PL" sz="1800" baseline="30000" dirty="0" smtClean="0"/>
              <a:t>2</a:t>
            </a:r>
            <a:r>
              <a:rPr lang="pl-PL" sz="1800" dirty="0" smtClean="0"/>
              <a:t>). Część promieniowania słonecznego padającego na powierzchnię jest absorbowana, a część odbijana w kosmos (Rysunek 3). Ułamek (stosunek) energii odbitej do przychodzącej to tzw. </a:t>
            </a:r>
            <a:r>
              <a:rPr lang="pl-PL" sz="1800" b="1" dirty="0" smtClean="0"/>
              <a:t>albedo planetarne</a:t>
            </a:r>
            <a:r>
              <a:rPr lang="pl-PL" sz="1800" dirty="0" smtClean="0"/>
              <a:t>. W stabilnym stanie klimatu (czyli bez zmian temperatury) ilość energii zgromadzonej w ziemskim systemie klimatycznym jest stała, a więc Ziemia wypromieniowuje w kosmos tyle energii, ile pochłania. Jak wiele energii ze Słońca pochłania Ziemia? To prosty rachunek. Gdy oznaczymy promień Ziemi literą R zauważymy, że stanowi ona na drodze promieniowania słonecznego przeszkodę o powierzchni πR</a:t>
            </a:r>
            <a:r>
              <a:rPr lang="pl-PL" sz="1800" baseline="30000" dirty="0" smtClean="0"/>
              <a:t>2</a:t>
            </a:r>
            <a:r>
              <a:rPr lang="pl-PL" sz="1800" dirty="0" smtClean="0"/>
              <a:t>. </a:t>
            </a:r>
            <a:endParaRPr lang="pl-PL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efekt c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84784"/>
            <a:ext cx="3960440" cy="3993721"/>
          </a:xfrm>
        </p:spPr>
      </p:pic>
      <p:pic>
        <p:nvPicPr>
          <p:cNvPr id="7" name="Symbol zastępczy zawartości 6" descr="efekt c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355977" y="2276872"/>
            <a:ext cx="3816424" cy="2131161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Gdyby nie efekt cieplarniany, średnia temperatura powierzchni Ziemi wynosiłaby minus kilkanaście stopni Celsjusza. Wzrost ilości gazów cieplarnianych w atmosferze prowadzi do spadku jej przezroczystości w podczerwieni i w rezultacie do wzrostu temperatury na powierzchni Ziemi.</a:t>
            </a:r>
          </a:p>
          <a:p>
            <a:r>
              <a:rPr lang="pl-PL" sz="2400" dirty="0" smtClean="0"/>
              <a:t>Wszystko we wszechświecie promieniuje, a więc wysyła promieniowanie elektromagnetyczne. Promieniują wszystkie ciała o temperaturze większej niż zero absolutne. Wszechświat, pustka kosmiczna też.</a:t>
            </a:r>
            <a:endParaRPr lang="pl-P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Wykonała: Zuzanna derdowska</a:t>
            </a:r>
            <a:br>
              <a:rPr lang="pl-PL" dirty="0" smtClean="0"/>
            </a:br>
            <a:r>
              <a:rPr lang="pl-PL" dirty="0" smtClean="0"/>
              <a:t>klasa: 8c</a:t>
            </a:r>
            <a:endParaRPr lang="pl-PL" dirty="0"/>
          </a:p>
        </p:txBody>
      </p:sp>
      <p:pic>
        <p:nvPicPr>
          <p:cNvPr id="6" name="Symbol zastępczy zawartości 5" descr="efekt 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04900" y="2255044"/>
            <a:ext cx="5943600" cy="35560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76672"/>
            <a:ext cx="7239000" cy="4846320"/>
          </a:xfrm>
        </p:spPr>
        <p:txBody>
          <a:bodyPr/>
          <a:lstStyle/>
          <a:p>
            <a:r>
              <a:rPr lang="pl-PL" dirty="0" smtClean="0"/>
              <a:t>Źródła; </a:t>
            </a:r>
          </a:p>
          <a:p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https://naukaoklimacie.pl/aktualnosci/efekt-cieplarniany-jak-to-dziala-70</a:t>
            </a: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https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://www.ekologia.pl/wiedza/slowniki/leksykon-ekologii-i-ochrony-srodowiska/efekt-cieplarniany</a:t>
            </a:r>
            <a:endParaRPr lang="pl-P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Efekt cieplarniany</a:t>
            </a:r>
            <a:r>
              <a:rPr lang="pl-PL" dirty="0" smtClean="0"/>
              <a:t> – zjawisko podwyższenia temperatury planety przez obecne w jej atmosferze gazy </a:t>
            </a:r>
            <a:r>
              <a:rPr lang="pl-PL" b="1" dirty="0" smtClean="0"/>
              <a:t>cieplarniane</a:t>
            </a:r>
            <a:r>
              <a:rPr lang="pl-PL" dirty="0" smtClean="0"/>
              <a:t> (w porównaniu z sytuacją, w której gazów </a:t>
            </a:r>
            <a:r>
              <a:rPr lang="pl-PL" b="1" dirty="0" smtClean="0"/>
              <a:t>cieplarnianych</a:t>
            </a:r>
            <a:r>
              <a:rPr lang="pl-PL" dirty="0" smtClean="0"/>
              <a:t> by nie było). Zmiany powodujące wzrost nasilenia </a:t>
            </a:r>
            <a:r>
              <a:rPr lang="pl-PL" b="1" dirty="0" smtClean="0"/>
              <a:t>efektu cieplarnianego</a:t>
            </a:r>
            <a:r>
              <a:rPr lang="pl-PL" dirty="0" smtClean="0"/>
              <a:t> są główną przyczyną obserwowanego na Ziemi globalnego ocieplenia.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7239000" cy="484632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to zjawisko stopniowego podnoszenia się temperatury na naszej planecie. Występuje jednak nie tylko na Ziemi. Obecność efektu cieplarnianego stwierdzono także na Marsie, Wenus oraz na Tytanie – księżycu Saturna. Poza tym może on zachodzić wszędzie tam, gdzie ciało niebieskie otacza atmosfera.</a:t>
            </a:r>
          </a:p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Niekiedy, choć rzadko, zamiennie używa się również terminu „efekt szklarniowy”, a to ze względu na podobieństwo przebiegu powstawania efektu cieplarnianego z tym, zachodzącym w szklarniach.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7239000" cy="484632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Pojęcie efektu cieplarnianego ma zastosowanie zarówno w odniesieniu do podwyższania się temperatury planety w wyniku działania naturalnych czynników, jak i wtedy, gdy mówimy o wzroście temperatury, do którego dochodzi wskutek działalności człowieka. To pierwsze znaczenie bywa w ostatnich czasach spychane na boczny tor, a większość z nas utożsamia efekt cieplarniany ze zjawiskiem globalnego ocieplenia. Tymczasem zatrzymywanie ciepła przez atmosferę umożliwia rozwój życia na Ziemi poprzez zapewnienie mieszkańcom planety odpowiedniej temperatury. Aby to zrozumieć, musimy przeanalizować, w jaki sposób energia cieplna dociera na Ziemię i jak zostaje zatrzymana w atmosferze.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efekt 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980728"/>
            <a:ext cx="6003717" cy="484663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EFEKT CIEPLARNIANY A GLOBALNE OCIEPLENIE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1600" dirty="0" smtClean="0">
                <a:solidFill>
                  <a:schemeClr val="bg2">
                    <a:lumMod val="25000"/>
                  </a:schemeClr>
                </a:solidFill>
              </a:rPr>
              <a:t>Energia promieniowania słonecznego</a:t>
            </a:r>
            <a:r>
              <a:rPr lang="pl-PL" sz="1600" dirty="0" smtClean="0"/>
              <a:t> po dotarciu na Ziemię przekształca się w energię cieplną. Ziemia pochłania ciepło, a następnie oddaje je poprzez atmosferę, chmury i swoją powierzchnię. Mówimy wówczas o emisji promieniowania długofalowego, które odbywa się zarówno w kierunku kosmosu, jak i w kierunku Ziemi – fale promieniowania pochłaniane są przez składniki atmosfery, a następnie powtórnie emitowanie we wszystkich kierunkach.</a:t>
            </a:r>
          </a:p>
          <a:p>
            <a:r>
              <a:rPr lang="pl-PL" sz="1600" dirty="0" smtClean="0"/>
              <a:t>Dochodzi do </a:t>
            </a:r>
            <a:r>
              <a:rPr lang="pl-PL" sz="1600" dirty="0" smtClean="0">
                <a:solidFill>
                  <a:schemeClr val="bg2">
                    <a:lumMod val="25000"/>
                  </a:schemeClr>
                </a:solidFill>
              </a:rPr>
              <a:t>wtórnego ogrzania się Ziemi</a:t>
            </a:r>
            <a:r>
              <a:rPr lang="pl-PL" sz="1600" dirty="0" smtClean="0"/>
              <a:t>, gdyż tak naprawdę niewielka ilość promieniowania przedostaje się do przestrzeni kosmicznej. Jest to proces zupełnie naturalny i pożądany, dzięki któremu powietrze przy powierzchni Ziemi zyskuje odpowiednią temperaturę. Problem pojawia się wówczas, gdy na skutek działalności człowieka, w atmosferze kumuluje się więcej promieniowania, niż powinno. Dzieję się tak przez zwiększenie ilości gazów cieplarnianych, emitowanych do atmosfery. To właśnie gazy cieplarniane, takie jak </a:t>
            </a:r>
            <a:r>
              <a:rPr lang="pl-PL" sz="1600" dirty="0" smtClean="0">
                <a:solidFill>
                  <a:schemeClr val="bg2">
                    <a:lumMod val="10000"/>
                  </a:schemeClr>
                </a:solidFill>
              </a:rPr>
              <a:t>dwutlenek węgla, metan, freony, ozon, węglowodory i tlenki azotu</a:t>
            </a:r>
            <a:r>
              <a:rPr lang="pl-PL" sz="1600" dirty="0" smtClean="0"/>
              <a:t> wychwytują promieniowanie i zatrzymują ciepło, co jest korzystne i niezbędne dla życia na Ziemi. Jeśli jednak gazów cieplarniach jest zbyt dużo, promieniowanie cieplne pozostaje w nim skumulowane i powoduje podwyższenie temperatury. Dochodzi wówczas do zjawiska globalnego ocieplenia, które ma niekorzystny wpływ na kształtowanie się klimatu.</a:t>
            </a:r>
            <a:endParaRPr lang="pl-PL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max_Global_Warming_Predictions_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052736"/>
            <a:ext cx="5817765" cy="424624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Skutki globalnego ocieplenia</a:t>
            </a:r>
            <a:br>
              <a:rPr lang="pl-PL" dirty="0" smtClean="0"/>
            </a:br>
            <a:r>
              <a:rPr lang="pl-PL" dirty="0" smtClean="0"/>
              <a:t>[efekt cieplarniany]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Powszechnie znanymi skutkami globalnego ocieplenia są topnienie lądolodów oraz susze. Każda zmiana klimatu pociąga jednak za sobą szereg daleko idących konsekwencji.</a:t>
            </a:r>
            <a:br>
              <a:rPr lang="pl-PL" dirty="0" smtClean="0"/>
            </a:br>
            <a:r>
              <a:rPr lang="pl-PL" dirty="0" smtClean="0"/>
              <a:t>W dalszej kolejności, wynikiem wzrostu temperatury na Ziemi są także:</a:t>
            </a:r>
            <a:br>
              <a:rPr lang="pl-PL" dirty="0" smtClean="0"/>
            </a:br>
            <a:r>
              <a:rPr lang="pl-PL" dirty="0" smtClean="0"/>
              <a:t>ocieplenie oceanów i zwiększenie ilości parującej z nich wody,</a:t>
            </a:r>
          </a:p>
          <a:p>
            <a:r>
              <a:rPr lang="pl-PL" dirty="0" smtClean="0"/>
              <a:t>topnienie wiecznej zmarzliny,</a:t>
            </a:r>
          </a:p>
          <a:p>
            <a:r>
              <a:rPr lang="pl-PL" dirty="0" smtClean="0"/>
              <a:t>zaburzenia w cyrkulacji powietrza,</a:t>
            </a:r>
          </a:p>
          <a:p>
            <a:r>
              <a:rPr lang="pl-PL" dirty="0" smtClean="0"/>
              <a:t>wzrost zachmurzenia,</a:t>
            </a:r>
          </a:p>
          <a:p>
            <a:r>
              <a:rPr lang="pl-PL" dirty="0" smtClean="0"/>
              <a:t>anomalia pogodowe.</a:t>
            </a:r>
          </a:p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7239000" cy="484632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Efekt cieplarniany zaburza również równowagę w funkcjonowaniu ekosystemów, co może prowadzić do ich zaniku, a w konsekwencji do wymierania gatunków oraz zmniejszenia się różnorodności biologicznej na naszej planecie.</a:t>
            </a:r>
            <a:br>
              <a:rPr lang="pl-PL" dirty="0" smtClean="0"/>
            </a:br>
            <a:r>
              <a:rPr lang="pl-PL" dirty="0" smtClean="0"/>
              <a:t>Dalej, globalne ocieplenie to również:</a:t>
            </a:r>
            <a:br>
              <a:rPr lang="pl-PL" dirty="0" smtClean="0"/>
            </a:br>
            <a:r>
              <a:rPr lang="pl-PL" dirty="0" smtClean="0"/>
              <a:t>wzrost zagrożenia klęskami żywiołowymi,</a:t>
            </a:r>
          </a:p>
          <a:p>
            <a:r>
              <a:rPr lang="pl-PL" dirty="0" smtClean="0"/>
              <a:t>ograniczenie zasobów naturalnych mogące doprowadzić do klęsk głodu,</a:t>
            </a:r>
          </a:p>
          <a:p>
            <a:r>
              <a:rPr lang="pl-PL" dirty="0" smtClean="0"/>
              <a:t>nieurodzaj,</a:t>
            </a:r>
          </a:p>
          <a:p>
            <a:r>
              <a:rPr lang="pl-PL" dirty="0" smtClean="0"/>
              <a:t>rozpowszechnianie się chorób charakterystycznych dla gorących klimatów,</a:t>
            </a:r>
          </a:p>
          <a:p>
            <a:r>
              <a:rPr lang="pl-PL" dirty="0" smtClean="0"/>
              <a:t>przesunięcie się stref klimatycznych w kierunku biegunów.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406</Words>
  <Application>Microsoft Office PowerPoint</Application>
  <PresentationFormat>Pokaz na ekranie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Bogaty</vt:lpstr>
      <vt:lpstr>EFEKT CIEPLARNIANY  PREZENTACJA</vt:lpstr>
      <vt:lpstr>  DEFINICJA</vt:lpstr>
      <vt:lpstr>Slajd 3</vt:lpstr>
      <vt:lpstr>Slajd 4</vt:lpstr>
      <vt:lpstr>Slajd 5</vt:lpstr>
      <vt:lpstr>EFEKT CIEPLARNIANY A GLOBALNE OCIEPLENIE</vt:lpstr>
      <vt:lpstr>Slajd 7</vt:lpstr>
      <vt:lpstr>Skutki globalnego ocieplenia [efekt cieplarniany]</vt:lpstr>
      <vt:lpstr>Slajd 9</vt:lpstr>
      <vt:lpstr>ZAPOBIEGANIE GLOBALNEMU OCIEPLENIU [efekt cieplarniany]</vt:lpstr>
      <vt:lpstr>Slajd 11</vt:lpstr>
      <vt:lpstr>PODSTAWOWY SPOSÓB WYMIANY ENERGII</vt:lpstr>
      <vt:lpstr>Temperatura efektywna</vt:lpstr>
      <vt:lpstr>Slajd 14</vt:lpstr>
      <vt:lpstr>PODSUMOWANIE</vt:lpstr>
      <vt:lpstr>Wykonała: Zuzanna derdowska klasa: 8c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 CIEPLARNIANY  PREZENTACJA</dc:title>
  <dc:creator>komp</dc:creator>
  <cp:lastModifiedBy>komp</cp:lastModifiedBy>
  <cp:revision>4</cp:revision>
  <dcterms:created xsi:type="dcterms:W3CDTF">2020-05-26T19:09:08Z</dcterms:created>
  <dcterms:modified xsi:type="dcterms:W3CDTF">2020-05-28T19:23:16Z</dcterms:modified>
</cp:coreProperties>
</file>